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5" r:id="rId6"/>
    <p:sldId id="276" r:id="rId7"/>
    <p:sldId id="265" r:id="rId8"/>
    <p:sldId id="260" r:id="rId9"/>
    <p:sldId id="273" r:id="rId10"/>
    <p:sldId id="274" r:id="rId11"/>
    <p:sldId id="261" r:id="rId12"/>
    <p:sldId id="279" r:id="rId13"/>
    <p:sldId id="278" r:id="rId14"/>
    <p:sldId id="271" r:id="rId15"/>
    <p:sldId id="266" r:id="rId16"/>
    <p:sldId id="262" r:id="rId17"/>
    <p:sldId id="263" r:id="rId18"/>
    <p:sldId id="264" r:id="rId19"/>
    <p:sldId id="277" r:id="rId20"/>
    <p:sldId id="267" r:id="rId21"/>
    <p:sldId id="270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Ask for a Letter of Recommendation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31" y="3702961"/>
            <a:ext cx="234939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Do Your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2094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This will help your recommenders manage their workflow.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02" y="3586162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You Should Never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1. Submit your recommender’s name </a:t>
            </a:r>
            <a:r>
              <a:rPr lang="en-US" sz="3600" i="1" dirty="0"/>
              <a:t>before</a:t>
            </a:r>
            <a:r>
              <a:rPr lang="en-US" sz="3600" dirty="0"/>
              <a:t> receiving their permission.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2. Give your recommender 1- or 2-weeks lead time “because you were busy.”</a:t>
            </a:r>
            <a:br>
              <a:rPr lang="en-US" sz="3600" dirty="0"/>
            </a:br>
            <a:endParaRPr lang="en-US" sz="1100" dirty="0"/>
          </a:p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3. Tell your recommender that you don’t have </a:t>
            </a:r>
            <a:br>
              <a:rPr lang="en-US" sz="3600" dirty="0"/>
            </a:br>
            <a:r>
              <a:rPr lang="en-US" sz="3600" dirty="0"/>
              <a:t>time to meet with them to discuss a letter.</a:t>
            </a:r>
            <a:br>
              <a:rPr lang="en-US" sz="3600" dirty="0"/>
            </a:br>
            <a:r>
              <a:rPr lang="en-US" sz="3600" dirty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4125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You Should Never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4. “Columbo” your recommender with successive requests.</a:t>
            </a:r>
            <a:br>
              <a:rPr lang="en-US" sz="3600" dirty="0"/>
            </a:br>
            <a:r>
              <a:rPr lang="en-US" sz="3600" dirty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08034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Ask your recommenders whether they want electronic copy, hard copy, or both. 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Deliver your materials at one time. Package envelopes and hard copy in a sealable folder to prevent loss of materials.</a:t>
            </a:r>
            <a:br>
              <a:rPr lang="en-US" sz="3600" dirty="0"/>
            </a:br>
            <a:r>
              <a:rPr lang="en-US" sz="3600" dirty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330130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Don’t assume that your professor has a detailed knowledge of your accomplishments.</a:t>
            </a:r>
            <a:br>
              <a:rPr lang="en-US" sz="3600" dirty="0"/>
            </a:br>
            <a:r>
              <a:rPr lang="en-US" sz="3600" dirty="0"/>
              <a:t> 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46" y="3618698"/>
            <a:ext cx="5288280" cy="22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1. Unofficial transcript from </a:t>
            </a:r>
            <a:r>
              <a:rPr lang="en-US" sz="3600" dirty="0" err="1"/>
              <a:t>DegreeWorks</a:t>
            </a:r>
            <a:r>
              <a:rPr lang="en-US" sz="3600" dirty="0"/>
              <a:t> (highlight their courses).</a:t>
            </a:r>
            <a:br>
              <a:rPr lang="en-US" sz="3600" dirty="0"/>
            </a:br>
            <a:r>
              <a:rPr lang="en-US" sz="3600" dirty="0"/>
              <a:t> 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90" y="3312458"/>
            <a:ext cx="3162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2. Chronological summary of how they </a:t>
            </a:r>
            <a:br>
              <a:rPr lang="en-US" sz="3600" dirty="0"/>
            </a:br>
            <a:r>
              <a:rPr lang="en-US" sz="3600" dirty="0"/>
              <a:t>   	know you from class (course, topic of </a:t>
            </a:r>
            <a:br>
              <a:rPr lang="en-US" sz="3600" dirty="0"/>
            </a:br>
            <a:r>
              <a:rPr lang="en-US" sz="3600" dirty="0"/>
              <a:t>    class project, and grade).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492" y="4150658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5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8675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3. Chronological summary of how they </a:t>
            </a:r>
            <a:br>
              <a:rPr lang="en-US" sz="3600" dirty="0"/>
            </a:br>
            <a:r>
              <a:rPr lang="en-US" sz="3600" dirty="0"/>
              <a:t>   	know you from research (positions on the </a:t>
            </a:r>
            <a:br>
              <a:rPr lang="en-US" sz="3600" dirty="0"/>
            </a:br>
            <a:r>
              <a:rPr lang="en-US" sz="3600" dirty="0"/>
              <a:t>   	team, skills, abstract titles, and presentations).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41" y="4034790"/>
            <a:ext cx="4422102" cy="20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3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4. Talking points they may choose to include</a:t>
            </a:r>
            <a:br>
              <a:rPr lang="en-US" sz="3600" dirty="0"/>
            </a:br>
            <a:r>
              <a:rPr lang="en-US" sz="3600" dirty="0"/>
              <a:t>    in their recommendation.</a:t>
            </a:r>
            <a:br>
              <a:rPr lang="en-US" sz="3600" dirty="0"/>
            </a:br>
            <a:br>
              <a:rPr lang="en-US" sz="1600" dirty="0"/>
            </a:br>
            <a:r>
              <a:rPr lang="en-US" sz="3600" dirty="0"/>
              <a:t>5.	Personal statement.</a:t>
            </a:r>
            <a:endParaRPr lang="en-US" sz="1800" dirty="0"/>
          </a:p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6. Resume.</a:t>
            </a:r>
          </a:p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7. Your best written work.</a:t>
            </a:r>
            <a:br>
              <a:rPr lang="en-US" sz="3600" dirty="0"/>
            </a:br>
            <a:br>
              <a:rPr lang="en-US" sz="18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60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8.	Stamped self-addressed envelopes for</a:t>
            </a:r>
            <a:br>
              <a:rPr lang="en-US" sz="3600" dirty="0"/>
            </a:br>
            <a:r>
              <a:rPr lang="en-US" sz="3600" dirty="0"/>
              <a:t>   	directly mailed recommendations.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9. 	Plain envelopes for recommendations you</a:t>
            </a:r>
            <a:br>
              <a:rPr lang="en-US" sz="3600" dirty="0"/>
            </a:br>
            <a:r>
              <a:rPr lang="en-US" sz="3600" dirty="0"/>
              <a:t>   	will return in a bundle.</a:t>
            </a:r>
          </a:p>
        </p:txBody>
      </p:sp>
    </p:spTree>
    <p:extLst>
      <p:ext uri="{BB962C8B-B14F-4D97-AF65-F5344CB8AC3E}">
        <p14:creationId xmlns:p14="http://schemas.microsoft.com/office/powerpoint/2010/main" val="38108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Whom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7517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Ask faculty and REU supervisors who know you through mentorship and extensive conversations about careers and scholarship. </a:t>
            </a:r>
            <a:br>
              <a:rPr lang="en-US" sz="36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22" y="4486275"/>
            <a:ext cx="4686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to Provide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10. Master checklist </a:t>
            </a:r>
            <a:br>
              <a:rPr lang="en-US" sz="3600" dirty="0"/>
            </a:br>
            <a:r>
              <a:rPr lang="en-US" sz="3600" dirty="0"/>
              <a:t>    	(1) program name, description from its</a:t>
            </a:r>
            <a:br>
              <a:rPr lang="en-US" sz="3600" dirty="0"/>
            </a:br>
            <a:r>
              <a:rPr lang="en-US" sz="3600" dirty="0"/>
              <a:t>    website, and specified qualifications</a:t>
            </a:r>
            <a:br>
              <a:rPr lang="en-US" sz="3600" dirty="0"/>
            </a:br>
            <a:r>
              <a:rPr lang="en-US" sz="3600" dirty="0"/>
              <a:t>    (2) due date</a:t>
            </a:r>
            <a:br>
              <a:rPr lang="en-US" sz="3600" dirty="0"/>
            </a:br>
            <a:r>
              <a:rPr lang="en-US" sz="3600" dirty="0"/>
              <a:t>    (3) submission (online links, faculty mail, </a:t>
            </a:r>
            <a:br>
              <a:rPr lang="en-US" sz="3600" dirty="0"/>
            </a:br>
            <a:r>
              <a:rPr lang="en-US" sz="3600" dirty="0"/>
              <a:t>    or 	student bundled mail)</a:t>
            </a:r>
          </a:p>
        </p:txBody>
      </p:sp>
    </p:spTree>
    <p:extLst>
      <p:ext uri="{BB962C8B-B14F-4D97-AF65-F5344CB8AC3E}">
        <p14:creationId xmlns:p14="http://schemas.microsoft.com/office/powerpoint/2010/main" val="353141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 Waive or Not To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808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Always waive the right to review </a:t>
            </a:r>
            <a:r>
              <a:rPr lang="en-US" sz="3600" dirty="0"/>
              <a:t>to show your trust in your recommender and ensure a recommendation’s credibility with grad programs and REUs.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45" y="4400550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Trust, but Verify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Never assume that your recommender has remembered to write your letter. 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Politely inquire about completion of your letter after 4 weeks.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90" y="4617720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Whom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evaluation is only as good as a recommender’s detailed knowledge </a:t>
            </a:r>
            <a:br>
              <a:rPr lang="en-US" sz="3600" dirty="0"/>
            </a:br>
            <a:r>
              <a:rPr lang="en-US" sz="3600" dirty="0"/>
              <a:t>of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20" y="382619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Whom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Never presume that a faculty member owes you a recommendation nor should you take refusal personally.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4345305"/>
            <a:ext cx="3581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Whom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4375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Recommenders must know you sufficiently well to ensure that you will be a good fit for a grad program or REU. </a:t>
            </a:r>
            <a:br>
              <a:rPr lang="en-US" sz="3600" dirty="0"/>
            </a:br>
            <a:br>
              <a:rPr lang="en-US" sz="1600" dirty="0"/>
            </a:br>
            <a:r>
              <a:rPr lang="en-US" sz="3600" dirty="0"/>
              <a:t>For our team, that means Shift Leaders who I’ve directly supervised and who have earned A’s and B’s in my classes</a:t>
            </a:r>
          </a:p>
        </p:txBody>
      </p:sp>
    </p:spTree>
    <p:extLst>
      <p:ext uri="{BB962C8B-B14F-4D97-AF65-F5344CB8AC3E}">
        <p14:creationId xmlns:p14="http://schemas.microsoft.com/office/powerpoint/2010/main" val="51995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Whom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6092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Faculty never want to burn bridges by recommending the wrong applicant.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73" y="3675978"/>
            <a:ext cx="371740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How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1772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Request an appointment and ask in person </a:t>
            </a:r>
            <a:r>
              <a:rPr lang="en-US" sz="3600" dirty="0">
                <a:solidFill>
                  <a:srgbClr val="FFFF00"/>
                </a:solidFill>
              </a:rPr>
              <a:t>at least 6 weeks </a:t>
            </a:r>
            <a:r>
              <a:rPr lang="en-US" sz="3600" dirty="0"/>
              <a:t>before your submission deadline. 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2. Give your recommender a month.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087" y="2184432"/>
            <a:ext cx="2161494" cy="19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How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19511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2. Know your target programs (e.g., PhD in Neuroscience).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3. Ask whether the recommender knows you well enough to write you a strong letter.</a:t>
            </a:r>
          </a:p>
        </p:txBody>
      </p:sp>
    </p:spTree>
    <p:extLst>
      <p:ext uri="{BB962C8B-B14F-4D97-AF65-F5344CB8AC3E}">
        <p14:creationId xmlns:p14="http://schemas.microsoft.com/office/powerpoint/2010/main" val="160593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Do Your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61028" cy="419548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4350" algn="l"/>
                <a:tab pos="1085850" algn="l"/>
              </a:tabLst>
            </a:pPr>
            <a:r>
              <a:rPr lang="en-US" sz="3600" dirty="0"/>
              <a:t>Do your investigative work at the front end </a:t>
            </a:r>
            <a:br>
              <a:rPr lang="en-US" sz="3600" dirty="0"/>
            </a:br>
            <a:r>
              <a:rPr lang="en-US" sz="3600" dirty="0"/>
              <a:t>so that you have a complete list of programs for your recommenders. </a:t>
            </a:r>
            <a:br>
              <a:rPr lang="en-US" sz="3600" dirty="0"/>
            </a:br>
            <a:br>
              <a:rPr lang="en-US" sz="1800" dirty="0"/>
            </a:b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5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653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How to Ask for a Letter of Recommendation  </vt:lpstr>
      <vt:lpstr>Whom to Ask</vt:lpstr>
      <vt:lpstr>Whom to Ask</vt:lpstr>
      <vt:lpstr>Whom to Ask</vt:lpstr>
      <vt:lpstr>Whom to Ask</vt:lpstr>
      <vt:lpstr>Whom to Ask</vt:lpstr>
      <vt:lpstr>How to Ask</vt:lpstr>
      <vt:lpstr>How to Ask</vt:lpstr>
      <vt:lpstr>Do Your Homework</vt:lpstr>
      <vt:lpstr>Do Your Homework</vt:lpstr>
      <vt:lpstr>What You Should Never Do</vt:lpstr>
      <vt:lpstr>What You Should Never Do</vt:lpstr>
      <vt:lpstr>What to Provide</vt:lpstr>
      <vt:lpstr>What to Provide</vt:lpstr>
      <vt:lpstr>What to Provide</vt:lpstr>
      <vt:lpstr>What to Provide</vt:lpstr>
      <vt:lpstr>What to Provide</vt:lpstr>
      <vt:lpstr>What to Provide</vt:lpstr>
      <vt:lpstr>What to Provide</vt:lpstr>
      <vt:lpstr>What to Provide</vt:lpstr>
      <vt:lpstr>To Waive or Not To Wave</vt:lpstr>
      <vt:lpstr>Trust, but Verify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Ask for a Letter of Recommendation</dc:title>
  <dc:creator>Fred Shaffer</dc:creator>
  <cp:lastModifiedBy>Fred Shaffer</cp:lastModifiedBy>
  <cp:revision>27</cp:revision>
  <dcterms:created xsi:type="dcterms:W3CDTF">2014-11-09T15:44:11Z</dcterms:created>
  <dcterms:modified xsi:type="dcterms:W3CDTF">2023-06-22T17:41:07Z</dcterms:modified>
</cp:coreProperties>
</file>